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10" r:id="rId2"/>
    <p:sldId id="544" r:id="rId3"/>
    <p:sldId id="711" r:id="rId4"/>
    <p:sldId id="712" r:id="rId5"/>
    <p:sldId id="707" r:id="rId6"/>
    <p:sldId id="706" r:id="rId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602E"/>
    <a:srgbClr val="6B6057"/>
    <a:srgbClr val="7A7068"/>
    <a:srgbClr val="FFFFFF"/>
    <a:srgbClr val="0000FF"/>
    <a:srgbClr val="7F6000"/>
    <a:srgbClr val="8D71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25" autoAdjust="0"/>
    <p:restoredTop sz="97133" autoAdjust="0"/>
  </p:normalViewPr>
  <p:slideViewPr>
    <p:cSldViewPr snapToGrid="0">
      <p:cViewPr varScale="1">
        <p:scale>
          <a:sx n="102" d="100"/>
          <a:sy n="102" d="100"/>
        </p:scale>
        <p:origin x="126" y="9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5" d="100"/>
          <a:sy n="95" d="100"/>
        </p:scale>
        <p:origin x="3528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C2B618DA-406C-470C-A441-F831895E24C0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74508"/>
            <a:ext cx="5607711" cy="3659842"/>
          </a:xfrm>
          <a:prstGeom prst="rect">
            <a:avLst/>
          </a:prstGeom>
        </p:spPr>
        <p:txBody>
          <a:bodyPr vert="horz" lIns="88139" tIns="44070" rIns="88139" bIns="4407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E005CA7A-7E35-40DD-BE2A-351C05607D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275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5CA7A-7E35-40DD-BE2A-351C05607D4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166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5CA7A-7E35-40DD-BE2A-351C05607D4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24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CA3E4-12DD-A86C-CB48-01AAD2124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F1B11F-2D4A-E4B4-C84F-7DBC9872BD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643D50-4793-1692-EB4E-F033FE97B9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53558-F5CC-41BB-48C3-3657CBD837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5CA7A-7E35-40DD-BE2A-351C05607D4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482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Note:</a:t>
            </a:r>
          </a:p>
          <a:p>
            <a:r>
              <a:rPr lang="en-US" b="1" dirty="0"/>
              <a:t>Under modernization, we cannot fit the school in this building </a:t>
            </a:r>
          </a:p>
          <a:p>
            <a:r>
              <a:rPr lang="en-US" b="1" dirty="0"/>
              <a:t>Alternative, look at new gyms, cost is significantly higher, and we would have equity issues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5CA7A-7E35-40DD-BE2A-351C05607D4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739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5CA7A-7E35-40DD-BE2A-351C05607D4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461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4BCF5-C0DA-4320-99AF-8EB4579AD8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12E36F-9F41-48F2-AD93-B56EC320CD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4AC54-0E45-410E-A6C5-2282D0C4B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43FE-B0DF-44AF-9F43-27A19678E3CA}" type="datetime1">
              <a:rPr lang="en-US" smtClean="0"/>
              <a:t>5/13/2025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7CB8B2-656D-4FB4-A6C9-742434BEF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B6FD4-F98B-46FE-B5AC-B66660E53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07CDA-D828-451F-9EFC-C1258E663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246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FE2FF-6956-4772-8BF5-F85534610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1368D-345B-4A15-8791-0FC360E5B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3C2C9-9D97-414E-9858-194F4D1E1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D877E-C721-4D92-9680-AFFCC9F3BEF3}" type="datetime1">
              <a:rPr lang="en-US" smtClean="0"/>
              <a:t>5/13/2025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90E2A-5611-439D-8583-908A314B4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981BDB-F553-4DC0-B18E-72B73A3E6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07CDA-D828-451F-9EFC-C1258E663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212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9ED4C-BF21-4E30-AE0E-E31ACB4AC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8930B-012E-43C9-8595-EE783E714C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6CB7AC-75E6-485C-AA30-EFBB4A8A9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911AC-54E4-4B39-909A-9C20EB5DA09E}" type="datetime1">
              <a:rPr lang="en-US" smtClean="0"/>
              <a:t>5/13/2025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CC972-F3A3-4431-B524-22BF4B72A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0B487-9737-4890-901E-3C989CB3A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07CDA-D828-451F-9EFC-C1258E663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429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8BD56-96F8-48FA-9CF8-D05B11893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71434-9016-42D0-AFA4-1220E1BA3F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2FBD24-C984-4F6B-9013-C2F160C5B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702F8D-BBB3-4F88-8811-E629248AD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A9EB3-F2F0-45EB-9871-01B8941D86DB}" type="datetime1">
              <a:rPr lang="en-US" smtClean="0"/>
              <a:t>5/13/2025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071DE7-CBA7-4DA1-B5F4-44C6D7166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1CD2BE-BC4B-4F52-A178-FDCC374BC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07CDA-D828-451F-9EFC-C1258E663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115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308AA-77CE-4EDA-9F1E-41A9A5C62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9A581-D46C-40D3-89D4-018F809AF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12740D-9C39-4A7C-A8B5-C4D9CDA6FE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092F5F-6743-4383-9459-D731E61665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2E6E9C-127D-49F1-9266-97693BB625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75865B-61F5-4918-AF55-1D09FE3D5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15AA-2C6C-441E-926E-73B21408EB95}" type="datetime1">
              <a:rPr lang="en-US" smtClean="0"/>
              <a:t>5/13/2025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B30BC5-3239-495D-88F9-2FBD15721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5785B0-041A-40EE-80B2-E7C9A1291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07CDA-D828-451F-9EFC-C1258E663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79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D75E-D04C-4BD3-B81D-8355A4CCA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41B443-C3E2-4C53-9AAF-BC38C9B5B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2249-3626-4735-9563-FDE699F76054}" type="datetime1">
              <a:rPr lang="en-US" smtClean="0"/>
              <a:t>5/13/2025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64A6A5-943D-44E7-9EB7-A602B35BD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7F32C0-F48C-401A-9478-7EAAAE5DC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07CDA-D828-451F-9EFC-C1258E663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607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5276B1-8628-435B-ACB5-183DBFD37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2539A-AA00-42C4-9D7E-9B20A5A87AA8}" type="datetime1">
              <a:rPr lang="en-US" smtClean="0"/>
              <a:t>5/13/2025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B730AB-7E63-40E9-AA77-38A14F0EB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D22756-F065-45EA-9353-4054AE694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07CDA-D828-451F-9EFC-C1258E663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145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624BA-C2B3-4EB9-A030-A01BC2D69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8545E-DAD6-40E7-B8BC-215681E57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41DC3-6941-408E-A57D-BF3892987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ACCFC4-95A8-4C81-8F0D-BD22386A3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9A47-E5FC-4DF1-9317-058FDEE6D1AF}" type="datetime1">
              <a:rPr lang="en-US" smtClean="0"/>
              <a:t>5/13/2025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7693A3-A153-4009-946F-9F6531034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4CF8FD-1FE0-444B-B23C-321D7C8DE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07CDA-D828-451F-9EFC-C1258E663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99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61F2F-3EC2-4406-AE0D-5221CAFF5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D81E0B-2CBE-4BD3-8885-218C0AE020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E8976-7040-4B9F-931C-FF375BDA8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100F0-D1A0-467F-A2BB-F1F428FCA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4826-B4DE-42FC-8E80-63C474166D43}" type="datetime1">
              <a:rPr lang="en-US" smtClean="0"/>
              <a:t>5/13/2025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AAF2D-E0BA-4607-B69C-9A71B2A34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B107B-B74E-4D16-8828-852C66635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07CDA-D828-451F-9EFC-C1258E663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265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D21BA-134D-48DB-9A29-A563AF86B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32F438-982A-4937-8B69-EEF7A49A84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35A23-0D68-446E-8EFA-C2AA6A0EE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0F13-D3CA-43CF-8916-CC6CB46B51A3}" type="datetime1">
              <a:rPr lang="en-US" smtClean="0"/>
              <a:t>5/13/2025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73C6F4-9319-4FC9-B45D-7D882F5A6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34655-8539-4164-AB91-926729C06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07CDA-D828-451F-9EFC-C1258E663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219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D2642D-623E-4143-886A-9990DF15E3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3684F8-AB2E-48BF-BE2E-BDFE142A48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DD3C2-BCC7-47DB-9DDD-874198C77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1C4C-075E-4C1D-AE9F-14EF81F05726}" type="datetime1">
              <a:rPr lang="en-US" smtClean="0"/>
              <a:t>5/13/2025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D20FD-3E81-4C42-BDF2-EE87BA7E9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CBEB2-DB7D-42AD-AEED-90C33AC5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07CDA-D828-451F-9EFC-C1258E663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960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45B53A-62A0-4453-9E28-0C2BD2A72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85F71-BE32-4483-B53E-96EE92656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CAE4C-67D9-4639-8061-01401C82E3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5EA4D-4130-45C8-9885-B7D7966DB107}" type="datetime1">
              <a:rPr lang="en-US" smtClean="0"/>
              <a:t>5/13/2025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A319A-24D5-433B-B155-24FB788CD3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F1CEF0-415A-40CA-9288-1F0B7B6D0E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07CDA-D828-451F-9EFC-C1258E663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82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28F065-0DBF-4147-9242-94C7A84189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043"/>
          <a:stretch/>
        </p:blipFill>
        <p:spPr>
          <a:xfrm>
            <a:off x="511198" y="5270626"/>
            <a:ext cx="1425062" cy="14508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664355-8566-4AD3-8254-47D0F47AD2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7520" y="5371887"/>
            <a:ext cx="2170601" cy="12483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D914A8-2951-4515-AF06-FA543AB9539C}"/>
              </a:ext>
            </a:extLst>
          </p:cNvPr>
          <p:cNvSpPr txBox="1"/>
          <p:nvPr/>
        </p:nvSpPr>
        <p:spPr>
          <a:xfrm>
            <a:off x="1936260" y="1208451"/>
            <a:ext cx="83194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2">
                    <a:lumMod val="75000"/>
                  </a:schemeClr>
                </a:solidFill>
                <a:latin typeface="Futura LT Book" panose="02000504030000020003" pitchFamily="2" charset="0"/>
                <a:cs typeface="Gill Sans" panose="020B0502020104020203" pitchFamily="34" charset="-79"/>
              </a:rPr>
              <a:t>MEASURE E UPDATE:</a:t>
            </a:r>
            <a:endParaRPr lang="en-US" sz="4800" dirty="0">
              <a:solidFill>
                <a:schemeClr val="accent2">
                  <a:lumMod val="75000"/>
                </a:schemeClr>
              </a:solidFill>
              <a:highlight>
                <a:srgbClr val="FFFF00"/>
              </a:highlight>
              <a:latin typeface="Futura LT Book" panose="02000504030000020003" pitchFamily="2" charset="0"/>
              <a:cs typeface="Gill Sans" panose="020B0502020104020203" pitchFamily="34" charset="-79"/>
            </a:endParaRPr>
          </a:p>
          <a:p>
            <a:pPr algn="ctr"/>
            <a:r>
              <a:rPr lang="en-US" sz="4800" dirty="0">
                <a:solidFill>
                  <a:schemeClr val="accent2">
                    <a:lumMod val="75000"/>
                  </a:schemeClr>
                </a:solidFill>
                <a:latin typeface="Futura LT Book" panose="02000504030000020003" pitchFamily="2" charset="0"/>
                <a:cs typeface="Gill Sans" panose="020B0502020104020203" pitchFamily="34" charset="-79"/>
              </a:rPr>
              <a:t>Gym Modernization Projects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D211DD-BC3F-432B-B178-67B488BB3BA5}"/>
              </a:ext>
            </a:extLst>
          </p:cNvPr>
          <p:cNvSpPr txBox="1"/>
          <p:nvPr/>
        </p:nvSpPr>
        <p:spPr>
          <a:xfrm>
            <a:off x="4344648" y="4429851"/>
            <a:ext cx="36963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6B6057"/>
                </a:solidFill>
                <a:latin typeface="Futura LT Book" panose="02000504030000020003" pitchFamily="2" charset="0"/>
              </a:rPr>
              <a:t>BOARD PRESENTATION </a:t>
            </a:r>
          </a:p>
          <a:p>
            <a:pPr algn="ctr"/>
            <a:r>
              <a:rPr lang="en-US" sz="2400" dirty="0">
                <a:solidFill>
                  <a:srgbClr val="6B6057"/>
                </a:solidFill>
                <a:latin typeface="Futura LT Book" panose="02000504030000020003" pitchFamily="2" charset="0"/>
              </a:rPr>
              <a:t>May 19th, 2025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FFC58F-3994-3174-30A8-174B592C7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07CDA-D828-451F-9EFC-C1258E663782}" type="slidenum">
              <a:rPr lang="en-US" smtClean="0"/>
              <a:t>1</a:t>
            </a:fld>
            <a:endParaRPr lang="en-US" dirty="0"/>
          </a:p>
        </p:txBody>
      </p:sp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39F3FC55-F9DC-BDA1-B461-69FAA482ED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782" y="4845349"/>
            <a:ext cx="3925832" cy="1450851"/>
          </a:xfrm>
          <a:prstGeom prst="rect">
            <a:avLst/>
          </a:prstGeom>
        </p:spPr>
      </p:pic>
      <p:pic>
        <p:nvPicPr>
          <p:cNvPr id="14" name="Picture 1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027E095-E3B1-C9DA-7C98-B8279AFCE1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765" y="5649549"/>
            <a:ext cx="1801037" cy="53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863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>
            <a:extLst>
              <a:ext uri="{FF2B5EF4-FFF2-40B4-BE49-F238E27FC236}">
                <a16:creationId xmlns:a16="http://schemas.microsoft.com/office/drawing/2014/main" id="{4575E15C-4E92-4A21-AF18-27217829C3F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91116"/>
          </a:xfrm>
          <a:prstGeom prst="rect">
            <a:avLst/>
          </a:prstGeom>
          <a:solidFill>
            <a:srgbClr val="0070C0"/>
          </a:solidFill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spc="600" dirty="0">
                <a:solidFill>
                  <a:schemeClr val="bg1"/>
                </a:solidFill>
                <a:latin typeface="Futura LT Book" panose="02000504030000020003" pitchFamily="2" charset="0"/>
              </a:rPr>
              <a:t>   PROCESS</a:t>
            </a:r>
          </a:p>
        </p:txBody>
      </p:sp>
      <p:pic>
        <p:nvPicPr>
          <p:cNvPr id="9" name="Picture 8" descr="Q:\Marketing-Photographs\QKA Marketing\qkalogo.tif">
            <a:extLst>
              <a:ext uri="{FF2B5EF4-FFF2-40B4-BE49-F238E27FC236}">
                <a16:creationId xmlns:a16="http://schemas.microsoft.com/office/drawing/2014/main" id="{D684C098-7062-4018-AABC-A2874CF3D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99" y="5877746"/>
            <a:ext cx="905622" cy="905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72BF8F-BA29-49A0-AC04-75856C52131C}"/>
              </a:ext>
            </a:extLst>
          </p:cNvPr>
          <p:cNvSpPr txBox="1"/>
          <p:nvPr/>
        </p:nvSpPr>
        <p:spPr>
          <a:xfrm>
            <a:off x="524804" y="833528"/>
            <a:ext cx="111423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Futura LT Book" panose="02000504030000020003" pitchFamily="2" charset="0"/>
              </a:rPr>
              <a:t>MEETINGS &amp; PRESENTATIONS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Futura LT Book" panose="02000504030000020003" pitchFamily="2" charset="0"/>
              </a:rPr>
              <a:t>Design Committee: PE Staff, Boosters, Administrative &amp; District Staff 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70C0"/>
              </a:solidFill>
              <a:latin typeface="Futura LT Book" panose="02000504030000020003" pitchFamily="2" charset="0"/>
            </a:endParaRPr>
          </a:p>
          <a:p>
            <a:endParaRPr lang="en-US" dirty="0">
              <a:latin typeface="Futura LT Book" panose="02000504030000020003" pitchFamily="2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8EB0BEF-93FD-4C1A-BCB6-9BB856D3199A}"/>
              </a:ext>
            </a:extLst>
          </p:cNvPr>
          <p:cNvSpPr/>
          <p:nvPr/>
        </p:nvSpPr>
        <p:spPr>
          <a:xfrm>
            <a:off x="279036" y="3426429"/>
            <a:ext cx="2038489" cy="905622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PROGRAM/SCOPE STUDY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16671B5-C3D2-4C79-AA45-97C6B00EB0CE}"/>
              </a:ext>
            </a:extLst>
          </p:cNvPr>
          <p:cNvSpPr/>
          <p:nvPr/>
        </p:nvSpPr>
        <p:spPr>
          <a:xfrm>
            <a:off x="2720450" y="3426432"/>
            <a:ext cx="1664206" cy="905619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/>
              <a:t>SCHEMATIC DESIGN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0AF5501-1605-4B80-ADD3-3ED1384020EF}"/>
              </a:ext>
            </a:extLst>
          </p:cNvPr>
          <p:cNvSpPr/>
          <p:nvPr/>
        </p:nvSpPr>
        <p:spPr>
          <a:xfrm>
            <a:off x="4787581" y="3396716"/>
            <a:ext cx="2289570" cy="905622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DESIGN DEVELOPMENT &amp; CONSTRUCTION DOCUMTNES 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4D024DF4-A46D-447E-B23B-EEE26C9C43A5}"/>
              </a:ext>
            </a:extLst>
          </p:cNvPr>
          <p:cNvSpPr/>
          <p:nvPr/>
        </p:nvSpPr>
        <p:spPr>
          <a:xfrm>
            <a:off x="2317525" y="3651065"/>
            <a:ext cx="511382" cy="484632"/>
          </a:xfrm>
          <a:prstGeom prst="rightArrow">
            <a:avLst/>
          </a:prstGeom>
          <a:solidFill>
            <a:srgbClr val="CB60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E495CE-EC0A-47AA-8ADA-EFEFF1A44648}"/>
              </a:ext>
            </a:extLst>
          </p:cNvPr>
          <p:cNvSpPr txBox="1"/>
          <p:nvPr/>
        </p:nvSpPr>
        <p:spPr>
          <a:xfrm>
            <a:off x="2745773" y="2443156"/>
            <a:ext cx="1613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B602E"/>
                </a:solidFill>
              </a:rPr>
              <a:t>WE ARE HERE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CDD9F7CB-F3C3-996B-87D4-CD22EEAD3859}"/>
              </a:ext>
            </a:extLst>
          </p:cNvPr>
          <p:cNvSpPr/>
          <p:nvPr/>
        </p:nvSpPr>
        <p:spPr>
          <a:xfrm>
            <a:off x="4384656" y="3651065"/>
            <a:ext cx="513273" cy="484632"/>
          </a:xfrm>
          <a:prstGeom prst="rightArrow">
            <a:avLst/>
          </a:prstGeom>
          <a:solidFill>
            <a:srgbClr val="CB60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ADA8CD-0B12-C58F-13DD-C56590F651FF}"/>
              </a:ext>
            </a:extLst>
          </p:cNvPr>
          <p:cNvSpPr txBox="1"/>
          <p:nvPr/>
        </p:nvSpPr>
        <p:spPr>
          <a:xfrm>
            <a:off x="2720448" y="4332051"/>
            <a:ext cx="16135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DESIGN COMMITTEE MEETINGS UNDERWAY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9615065-CAB8-DD0E-CD0B-B0745373E4A1}"/>
              </a:ext>
            </a:extLst>
          </p:cNvPr>
          <p:cNvSpPr/>
          <p:nvPr/>
        </p:nvSpPr>
        <p:spPr>
          <a:xfrm>
            <a:off x="7517881" y="3396716"/>
            <a:ext cx="1287938" cy="905622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DSA REVIEW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128488ED-5072-55B3-64E6-FCF34C3A3D6D}"/>
              </a:ext>
            </a:extLst>
          </p:cNvPr>
          <p:cNvSpPr/>
          <p:nvPr/>
        </p:nvSpPr>
        <p:spPr>
          <a:xfrm>
            <a:off x="7077151" y="3626124"/>
            <a:ext cx="513273" cy="484632"/>
          </a:xfrm>
          <a:prstGeom prst="rightArrow">
            <a:avLst/>
          </a:prstGeom>
          <a:solidFill>
            <a:srgbClr val="CB60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6A13124-0A4B-98E6-6343-822159B2A09D}"/>
              </a:ext>
            </a:extLst>
          </p:cNvPr>
          <p:cNvSpPr txBox="1"/>
          <p:nvPr/>
        </p:nvSpPr>
        <p:spPr>
          <a:xfrm>
            <a:off x="7333787" y="4302338"/>
            <a:ext cx="1613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6 MONTHS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A294172B-590B-9913-616A-36FC9B341FF5}"/>
              </a:ext>
            </a:extLst>
          </p:cNvPr>
          <p:cNvSpPr/>
          <p:nvPr/>
        </p:nvSpPr>
        <p:spPr>
          <a:xfrm>
            <a:off x="9214434" y="3426429"/>
            <a:ext cx="1613559" cy="905622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CONSTRUCTION</a:t>
            </a:r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9DA51F6D-CF84-C9DD-A5C3-2C0A5DE90985}"/>
              </a:ext>
            </a:extLst>
          </p:cNvPr>
          <p:cNvSpPr/>
          <p:nvPr/>
        </p:nvSpPr>
        <p:spPr>
          <a:xfrm>
            <a:off x="8805819" y="3607211"/>
            <a:ext cx="513273" cy="484632"/>
          </a:xfrm>
          <a:prstGeom prst="rightArrow">
            <a:avLst/>
          </a:prstGeom>
          <a:solidFill>
            <a:srgbClr val="CB60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776D567-560D-BF53-8A72-14761655C572}"/>
              </a:ext>
            </a:extLst>
          </p:cNvPr>
          <p:cNvSpPr txBox="1"/>
          <p:nvPr/>
        </p:nvSpPr>
        <p:spPr>
          <a:xfrm>
            <a:off x="9145260" y="4338351"/>
            <a:ext cx="1613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14 MONTHS*</a:t>
            </a:r>
          </a:p>
        </p:txBody>
      </p:sp>
      <p:sp>
        <p:nvSpPr>
          <p:cNvPr id="41" name="Star: 5 Points 40">
            <a:extLst>
              <a:ext uri="{FF2B5EF4-FFF2-40B4-BE49-F238E27FC236}">
                <a16:creationId xmlns:a16="http://schemas.microsoft.com/office/drawing/2014/main" id="{C5E458C8-CBFF-9F08-0364-CA560AA22F55}"/>
              </a:ext>
            </a:extLst>
          </p:cNvPr>
          <p:cNvSpPr/>
          <p:nvPr/>
        </p:nvSpPr>
        <p:spPr>
          <a:xfrm>
            <a:off x="10972744" y="3356653"/>
            <a:ext cx="905622" cy="905622"/>
          </a:xfrm>
          <a:prstGeom prst="star5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rrow: Down 41">
            <a:extLst>
              <a:ext uri="{FF2B5EF4-FFF2-40B4-BE49-F238E27FC236}">
                <a16:creationId xmlns:a16="http://schemas.microsoft.com/office/drawing/2014/main" id="{2238F144-5FA4-7773-785C-5B6568C7C6B0}"/>
              </a:ext>
            </a:extLst>
          </p:cNvPr>
          <p:cNvSpPr/>
          <p:nvPr/>
        </p:nvSpPr>
        <p:spPr>
          <a:xfrm>
            <a:off x="3387436" y="2750384"/>
            <a:ext cx="279585" cy="646331"/>
          </a:xfrm>
          <a:prstGeom prst="downArrow">
            <a:avLst/>
          </a:prstGeom>
          <a:solidFill>
            <a:srgbClr val="CB60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C7D9C84-81F7-3924-6CFD-E468E0A30979}"/>
              </a:ext>
            </a:extLst>
          </p:cNvPr>
          <p:cNvSpPr txBox="1"/>
          <p:nvPr/>
        </p:nvSpPr>
        <p:spPr>
          <a:xfrm>
            <a:off x="10758819" y="2558315"/>
            <a:ext cx="1333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MOVE-IN FALL 2027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DBA0F9F-01CF-BD47-0FBD-525FF6A40F1D}"/>
              </a:ext>
            </a:extLst>
          </p:cNvPr>
          <p:cNvSpPr txBox="1"/>
          <p:nvPr/>
        </p:nvSpPr>
        <p:spPr>
          <a:xfrm>
            <a:off x="6701494" y="6506369"/>
            <a:ext cx="54905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/>
              <a:t>SEQUENTIAL OR CONCURRENT CONSTRUCTION FOR EACH CAMPUS TBD*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8AE2B98-F722-DFD1-5AC5-D6DBFBDCC63A}"/>
              </a:ext>
            </a:extLst>
          </p:cNvPr>
          <p:cNvSpPr txBox="1"/>
          <p:nvPr/>
        </p:nvSpPr>
        <p:spPr>
          <a:xfrm>
            <a:off x="5125586" y="4348504"/>
            <a:ext cx="16135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COMPLETED FALL 2025</a:t>
            </a:r>
          </a:p>
        </p:txBody>
      </p:sp>
    </p:spTree>
    <p:extLst>
      <p:ext uri="{BB962C8B-B14F-4D97-AF65-F5344CB8AC3E}">
        <p14:creationId xmlns:p14="http://schemas.microsoft.com/office/powerpoint/2010/main" val="1028972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Q:\Marketing-Photographs\QKA Marketing\qkalogo.tif">
            <a:extLst>
              <a:ext uri="{FF2B5EF4-FFF2-40B4-BE49-F238E27FC236}">
                <a16:creationId xmlns:a16="http://schemas.microsoft.com/office/drawing/2014/main" id="{B8AB2E53-B748-4BDB-A28F-BA103DA8AB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37395" y="5951084"/>
            <a:ext cx="832281" cy="8322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 descr="A drawing of a building&#10;&#10;Description automatically generated">
            <a:extLst>
              <a:ext uri="{FF2B5EF4-FFF2-40B4-BE49-F238E27FC236}">
                <a16:creationId xmlns:a16="http://schemas.microsoft.com/office/drawing/2014/main" id="{9615C4EF-F1D0-19C4-0663-CA5B4329F8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3"/>
          <a:stretch/>
        </p:blipFill>
        <p:spPr>
          <a:xfrm>
            <a:off x="319439" y="3459769"/>
            <a:ext cx="3603113" cy="2596333"/>
          </a:xfrm>
          <a:prstGeom prst="rect">
            <a:avLst/>
          </a:prstGeom>
        </p:spPr>
      </p:pic>
      <p:sp>
        <p:nvSpPr>
          <p:cNvPr id="2" name="Title 6">
            <a:extLst>
              <a:ext uri="{FF2B5EF4-FFF2-40B4-BE49-F238E27FC236}">
                <a16:creationId xmlns:a16="http://schemas.microsoft.com/office/drawing/2014/main" id="{F00D7C2D-139A-4901-8CAB-655084157CB7}"/>
              </a:ext>
            </a:extLst>
          </p:cNvPr>
          <p:cNvSpPr txBox="1"/>
          <p:nvPr/>
        </p:nvSpPr>
        <p:spPr>
          <a:xfrm>
            <a:off x="0" y="0"/>
            <a:ext cx="12191996" cy="691112"/>
          </a:xfrm>
          <a:prstGeom prst="rect">
            <a:avLst/>
          </a:prstGeom>
          <a:solidFill>
            <a:srgbClr val="0070C0"/>
          </a:solidFill>
          <a:ln cap="flat"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marL="0" marR="0" lvl="0" indent="0" algn="ctr" defTabSz="6858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600" baseline="0" dirty="0">
                <a:solidFill>
                  <a:srgbClr val="FFFFFF"/>
                </a:solidFill>
                <a:uFillTx/>
                <a:latin typeface="Futura LT Book" pitchFamily="2"/>
              </a:rPr>
              <a:t>LOS ALTOS HIGH SCHOOL GYM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B4993-F8BB-D1FC-F3CC-D4247C006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1622" y="6427376"/>
            <a:ext cx="2743200" cy="365125"/>
          </a:xfrm>
        </p:spPr>
        <p:txBody>
          <a:bodyPr/>
          <a:lstStyle/>
          <a:p>
            <a:fld id="{02107CDA-D828-451F-9EFC-C1258E663782}" type="slidenum">
              <a:rPr lang="en-US" smtClean="0"/>
              <a:t>3</a:t>
            </a:fld>
            <a:endParaRPr lang="en-US" dirty="0"/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1055C5B-C4B2-EACB-EC06-3F4BCC3EC4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390" y="6101440"/>
            <a:ext cx="1296289" cy="3872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E0DD3C-298F-8964-8D53-F4FACAC5EEA8}"/>
              </a:ext>
            </a:extLst>
          </p:cNvPr>
          <p:cNvSpPr txBox="1"/>
          <p:nvPr/>
        </p:nvSpPr>
        <p:spPr>
          <a:xfrm>
            <a:off x="3048000" y="324715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11" name="Picture 10" descr="A blue rectangular object with a square object in the middle&#10;&#10;Description automatically generated with medium confidence">
            <a:extLst>
              <a:ext uri="{FF2B5EF4-FFF2-40B4-BE49-F238E27FC236}">
                <a16:creationId xmlns:a16="http://schemas.microsoft.com/office/drawing/2014/main" id="{AC8F0E1E-104E-9506-A30A-67D2B92B3F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0" t="13282" r="36414" b="9051"/>
          <a:stretch/>
        </p:blipFill>
        <p:spPr>
          <a:xfrm>
            <a:off x="4258061" y="1092017"/>
            <a:ext cx="5870472" cy="5335359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AE8E434E-B016-36F3-EA9F-37C88C03DC6A}"/>
              </a:ext>
            </a:extLst>
          </p:cNvPr>
          <p:cNvSpPr/>
          <p:nvPr/>
        </p:nvSpPr>
        <p:spPr>
          <a:xfrm>
            <a:off x="6484061" y="4885833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6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23C1D50-2FFF-3E01-8C08-CF4F92DF4678}"/>
              </a:ext>
            </a:extLst>
          </p:cNvPr>
          <p:cNvSpPr/>
          <p:nvPr/>
        </p:nvSpPr>
        <p:spPr>
          <a:xfrm>
            <a:off x="5662431" y="5246327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5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F79061D-92D6-75ED-9AC1-12FA93DBABDB}"/>
              </a:ext>
            </a:extLst>
          </p:cNvPr>
          <p:cNvSpPr/>
          <p:nvPr/>
        </p:nvSpPr>
        <p:spPr>
          <a:xfrm>
            <a:off x="7769936" y="3571388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03E6FD3-7439-7D6B-0CC0-41B3EDC0F294}"/>
              </a:ext>
            </a:extLst>
          </p:cNvPr>
          <p:cNvSpPr/>
          <p:nvPr/>
        </p:nvSpPr>
        <p:spPr>
          <a:xfrm>
            <a:off x="6060265" y="3955951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8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79F6459-7E16-BE62-7272-9235D5CE2DE4}"/>
              </a:ext>
            </a:extLst>
          </p:cNvPr>
          <p:cNvSpPr/>
          <p:nvPr/>
        </p:nvSpPr>
        <p:spPr>
          <a:xfrm>
            <a:off x="7048187" y="3131415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3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F189DF6-285E-7B7C-C78E-F358386F2A21}"/>
              </a:ext>
            </a:extLst>
          </p:cNvPr>
          <p:cNvSpPr/>
          <p:nvPr/>
        </p:nvSpPr>
        <p:spPr>
          <a:xfrm>
            <a:off x="6014064" y="2404721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F809CB-0E74-7BFE-812B-621302E8532B}"/>
              </a:ext>
            </a:extLst>
          </p:cNvPr>
          <p:cNvSpPr txBox="1"/>
          <p:nvPr/>
        </p:nvSpPr>
        <p:spPr>
          <a:xfrm>
            <a:off x="35317" y="906916"/>
            <a:ext cx="416203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i="1" dirty="0">
                <a:latin typeface="Futura LT Book"/>
              </a:rPr>
              <a:t>Original Scope</a:t>
            </a:r>
          </a:p>
          <a:p>
            <a:pPr lvl="1"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dirty="0">
                <a:latin typeface="Futura LT Book"/>
              </a:rPr>
              <a:t>1 – Roof Replacement </a:t>
            </a:r>
          </a:p>
          <a:p>
            <a:pPr lvl="1"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dirty="0">
                <a:latin typeface="Futura LT Book"/>
              </a:rPr>
              <a:t>2 – HVAC Replacement</a:t>
            </a:r>
          </a:p>
          <a:p>
            <a:pPr lvl="1"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dirty="0">
                <a:latin typeface="Futura LT Book"/>
              </a:rPr>
              <a:t>3 – Bleacher Replacement </a:t>
            </a:r>
            <a:r>
              <a:rPr lang="en-US" sz="1400" strike="sngStrike" dirty="0">
                <a:latin typeface="Futura LT Book"/>
              </a:rPr>
              <a:t>&amp; Additions*</a:t>
            </a:r>
          </a:p>
          <a:p>
            <a:pPr lvl="1"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dirty="0">
                <a:latin typeface="Futura LT Book"/>
              </a:rPr>
              <a:t>4 – Window Replacement</a:t>
            </a:r>
          </a:p>
          <a:p>
            <a:pPr lvl="1"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dirty="0">
                <a:latin typeface="Futura LT Book"/>
              </a:rPr>
              <a:t>5 – ADA Upgrades</a:t>
            </a:r>
          </a:p>
          <a:p>
            <a:pPr lvl="1"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dirty="0">
              <a:latin typeface="Futura LT Book"/>
            </a:endParaRPr>
          </a:p>
          <a:p>
            <a:pPr lvl="1"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i="1" dirty="0">
                <a:latin typeface="Futura LT Book"/>
              </a:rPr>
              <a:t>Additional Scope</a:t>
            </a:r>
          </a:p>
          <a:p>
            <a:pPr lvl="1"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dirty="0">
                <a:latin typeface="Futura LT Book"/>
              </a:rPr>
              <a:t>6 – Lobby Addition (1800 SF TOTAL)</a:t>
            </a:r>
          </a:p>
          <a:p>
            <a:pPr lvl="1"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dirty="0">
                <a:latin typeface="Futura LT Book"/>
              </a:rPr>
              <a:t>7 – AV and Lighting Upgrades</a:t>
            </a:r>
          </a:p>
          <a:p>
            <a:pPr lvl="1"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dirty="0">
                <a:latin typeface="Futura LT Book"/>
              </a:rPr>
              <a:t>8 – Acoustical Panels</a:t>
            </a:r>
          </a:p>
          <a:p>
            <a:pPr lvl="1"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dirty="0">
                <a:latin typeface="Futura LT Book"/>
              </a:rPr>
              <a:t>9 – BB Hoop &amp; Equipment</a:t>
            </a:r>
          </a:p>
          <a:p>
            <a:pPr lvl="1"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dirty="0">
                <a:latin typeface="Futura LT Book"/>
              </a:rPr>
              <a:t>10 – Flooring and Other Upgrades</a:t>
            </a:r>
          </a:p>
          <a:p>
            <a:pPr lvl="1"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dirty="0">
              <a:latin typeface="Futura LT Book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9FBE2A4-1F7C-82FF-8BDE-2FEE48C24CAD}"/>
              </a:ext>
            </a:extLst>
          </p:cNvPr>
          <p:cNvCxnSpPr>
            <a:cxnSpLocks/>
          </p:cNvCxnSpPr>
          <p:nvPr/>
        </p:nvCxnSpPr>
        <p:spPr>
          <a:xfrm>
            <a:off x="5839005" y="5334614"/>
            <a:ext cx="103328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3087A862-8BD1-2FE0-1CE5-068AB54FAE5F}"/>
              </a:ext>
            </a:extLst>
          </p:cNvPr>
          <p:cNvSpPr/>
          <p:nvPr/>
        </p:nvSpPr>
        <p:spPr>
          <a:xfrm>
            <a:off x="5255336" y="2017576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5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A1EE5A3-6D3D-98BE-A9BA-4FE09EEF3A17}"/>
              </a:ext>
            </a:extLst>
          </p:cNvPr>
          <p:cNvCxnSpPr>
            <a:cxnSpLocks/>
            <a:stCxn id="15" idx="2"/>
          </p:cNvCxnSpPr>
          <p:nvPr/>
        </p:nvCxnSpPr>
        <p:spPr>
          <a:xfrm flipH="1" flipV="1">
            <a:off x="4991100" y="5095875"/>
            <a:ext cx="671331" cy="2387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589FB40-ACC5-5418-0B82-6E8F325C09B6}"/>
              </a:ext>
            </a:extLst>
          </p:cNvPr>
          <p:cNvCxnSpPr>
            <a:cxnSpLocks/>
          </p:cNvCxnSpPr>
          <p:nvPr/>
        </p:nvCxnSpPr>
        <p:spPr>
          <a:xfrm>
            <a:off x="5431910" y="2101270"/>
            <a:ext cx="2692915" cy="235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4AB4DA9-32F9-A670-0EE4-CB1FD07AE8D6}"/>
              </a:ext>
            </a:extLst>
          </p:cNvPr>
          <p:cNvCxnSpPr>
            <a:cxnSpLocks/>
          </p:cNvCxnSpPr>
          <p:nvPr/>
        </p:nvCxnSpPr>
        <p:spPr>
          <a:xfrm>
            <a:off x="5334000" y="2207591"/>
            <a:ext cx="40858" cy="22643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01AF3952-939A-FDA0-6798-80E3022CC134}"/>
              </a:ext>
            </a:extLst>
          </p:cNvPr>
          <p:cNvSpPr/>
          <p:nvPr/>
        </p:nvSpPr>
        <p:spPr>
          <a:xfrm>
            <a:off x="7766739" y="2480276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4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6B075BF4-05F1-67EA-8554-6360F4F52A2E}"/>
              </a:ext>
            </a:extLst>
          </p:cNvPr>
          <p:cNvCxnSpPr>
            <a:cxnSpLocks/>
            <a:stCxn id="17" idx="2"/>
          </p:cNvCxnSpPr>
          <p:nvPr/>
        </p:nvCxnSpPr>
        <p:spPr>
          <a:xfrm flipH="1" flipV="1">
            <a:off x="7462838" y="3654399"/>
            <a:ext cx="307098" cy="52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C2AA7BBA-DE83-269E-DDA5-EF162D0C01C5}"/>
              </a:ext>
            </a:extLst>
          </p:cNvPr>
          <p:cNvCxnSpPr>
            <a:cxnSpLocks/>
            <a:stCxn id="57" idx="2"/>
          </p:cNvCxnSpPr>
          <p:nvPr/>
        </p:nvCxnSpPr>
        <p:spPr>
          <a:xfrm flipH="1">
            <a:off x="7324725" y="2568563"/>
            <a:ext cx="4420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:a16="http://schemas.microsoft.com/office/drawing/2014/main" id="{FA3415EB-2C8A-511E-AE4A-D3C623F01DD2}"/>
              </a:ext>
            </a:extLst>
          </p:cNvPr>
          <p:cNvSpPr/>
          <p:nvPr/>
        </p:nvSpPr>
        <p:spPr>
          <a:xfrm>
            <a:off x="6329756" y="3238235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 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1519F94-AB38-0355-6762-111E25870B21}"/>
              </a:ext>
            </a:extLst>
          </p:cNvPr>
          <p:cNvSpPr/>
          <p:nvPr/>
        </p:nvSpPr>
        <p:spPr>
          <a:xfrm>
            <a:off x="6572348" y="3955951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9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E34C778-40AE-E02B-25C4-8463423740B8}"/>
              </a:ext>
            </a:extLst>
          </p:cNvPr>
          <p:cNvSpPr txBox="1"/>
          <p:nvPr/>
        </p:nvSpPr>
        <p:spPr>
          <a:xfrm>
            <a:off x="6134674" y="3211106"/>
            <a:ext cx="5667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Futura Book" pitchFamily="82" charset="0"/>
              </a:rPr>
              <a:t>10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91478E1-E5C5-FF04-94C0-1AF5CEEFE812}"/>
              </a:ext>
            </a:extLst>
          </p:cNvPr>
          <p:cNvSpPr/>
          <p:nvPr/>
        </p:nvSpPr>
        <p:spPr>
          <a:xfrm>
            <a:off x="6381462" y="2066544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2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76295C6-238A-A026-D050-691A520F669B}"/>
              </a:ext>
            </a:extLst>
          </p:cNvPr>
          <p:cNvCxnSpPr/>
          <p:nvPr/>
        </p:nvCxnSpPr>
        <p:spPr>
          <a:xfrm>
            <a:off x="6190638" y="2207591"/>
            <a:ext cx="606402" cy="517321"/>
          </a:xfrm>
          <a:prstGeom prst="line">
            <a:avLst/>
          </a:prstGeom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37322C-8FCE-32FA-F689-5212487FC17E}"/>
              </a:ext>
            </a:extLst>
          </p:cNvPr>
          <p:cNvCxnSpPr/>
          <p:nvPr/>
        </p:nvCxnSpPr>
        <p:spPr>
          <a:xfrm>
            <a:off x="6154648" y="4250518"/>
            <a:ext cx="606402" cy="517321"/>
          </a:xfrm>
          <a:prstGeom prst="line">
            <a:avLst/>
          </a:prstGeom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0DFEFF7-6AE9-8460-2468-7BCAFA0D70A6}"/>
              </a:ext>
            </a:extLst>
          </p:cNvPr>
          <p:cNvSpPr txBox="1"/>
          <p:nvPr/>
        </p:nvSpPr>
        <p:spPr>
          <a:xfrm>
            <a:off x="319439" y="5674085"/>
            <a:ext cx="23837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CANOPY ELEMENT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864B4BB-0996-2BFD-CC66-C53C9BB08658}"/>
              </a:ext>
            </a:extLst>
          </p:cNvPr>
          <p:cNvSpPr/>
          <p:nvPr/>
        </p:nvSpPr>
        <p:spPr>
          <a:xfrm>
            <a:off x="7136474" y="3497580"/>
            <a:ext cx="326364" cy="2113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920542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D6B6E-C0DB-5368-244E-F161213B2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rawing of a building&#10;&#10;Description automatically generated">
            <a:extLst>
              <a:ext uri="{FF2B5EF4-FFF2-40B4-BE49-F238E27FC236}">
                <a16:creationId xmlns:a16="http://schemas.microsoft.com/office/drawing/2014/main" id="{0F711D80-AF21-95A7-662D-770D84470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92"/>
          <a:stretch/>
        </p:blipFill>
        <p:spPr>
          <a:xfrm>
            <a:off x="259562" y="4337644"/>
            <a:ext cx="2981873" cy="1985310"/>
          </a:xfrm>
          <a:prstGeom prst="rect">
            <a:avLst/>
          </a:prstGeom>
        </p:spPr>
      </p:pic>
      <p:sp>
        <p:nvSpPr>
          <p:cNvPr id="2" name="Title 6">
            <a:extLst>
              <a:ext uri="{FF2B5EF4-FFF2-40B4-BE49-F238E27FC236}">
                <a16:creationId xmlns:a16="http://schemas.microsoft.com/office/drawing/2014/main" id="{74ABCAF5-3F27-1F60-8F53-666AAE4F5733}"/>
              </a:ext>
            </a:extLst>
          </p:cNvPr>
          <p:cNvSpPr txBox="1"/>
          <p:nvPr/>
        </p:nvSpPr>
        <p:spPr>
          <a:xfrm>
            <a:off x="0" y="0"/>
            <a:ext cx="12191996" cy="691112"/>
          </a:xfrm>
          <a:prstGeom prst="rect">
            <a:avLst/>
          </a:prstGeom>
          <a:solidFill>
            <a:srgbClr val="0070C0"/>
          </a:solidFill>
          <a:ln cap="flat"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marL="0" marR="0" lvl="0" indent="0" algn="ctr" defTabSz="6858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spc="600" dirty="0">
                <a:solidFill>
                  <a:srgbClr val="FFFFFF"/>
                </a:solidFill>
                <a:latin typeface="Futura LT Book" pitchFamily="2"/>
              </a:rPr>
              <a:t>MOUNTAIN VIEW </a:t>
            </a:r>
            <a:r>
              <a:rPr lang="en-US" sz="2400" b="0" i="0" u="none" strike="noStrike" kern="1200" cap="none" spc="600" baseline="0" dirty="0">
                <a:solidFill>
                  <a:srgbClr val="FFFFFF"/>
                </a:solidFill>
                <a:uFillTx/>
                <a:latin typeface="Futura LT Book" pitchFamily="2"/>
              </a:rPr>
              <a:t>HIGH SCHOOL GYM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BA0D2F-E274-4F40-8967-CF1718E2C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1622" y="6427376"/>
            <a:ext cx="2743200" cy="365125"/>
          </a:xfrm>
        </p:spPr>
        <p:txBody>
          <a:bodyPr/>
          <a:lstStyle/>
          <a:p>
            <a:fld id="{02107CDA-D828-451F-9EFC-C1258E663782}" type="slidenum">
              <a:rPr lang="en-US" smtClean="0"/>
              <a:t>4</a:t>
            </a:fld>
            <a:endParaRPr lang="en-US" dirty="0"/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039DF5A3-F049-6F3C-7C26-4EBB79FDDB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390" y="6101440"/>
            <a:ext cx="1296289" cy="387203"/>
          </a:xfrm>
          <a:prstGeom prst="rect">
            <a:avLst/>
          </a:prstGeom>
        </p:spPr>
      </p:pic>
      <p:pic>
        <p:nvPicPr>
          <p:cNvPr id="9" name="Picture 8" descr="A blueprint of a swimming pool&#10;&#10;Description automatically generated">
            <a:extLst>
              <a:ext uri="{FF2B5EF4-FFF2-40B4-BE49-F238E27FC236}">
                <a16:creationId xmlns:a16="http://schemas.microsoft.com/office/drawing/2014/main" id="{25198EEC-88FD-C366-6CFC-9BF2033B26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14" t="14277" r="39999" b="10045"/>
          <a:stretch/>
        </p:blipFill>
        <p:spPr>
          <a:xfrm>
            <a:off x="3642360" y="691111"/>
            <a:ext cx="6260456" cy="61425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0C8D3D-CF4C-C095-E6B5-62D9108B0E34}"/>
              </a:ext>
            </a:extLst>
          </p:cNvPr>
          <p:cNvSpPr txBox="1"/>
          <p:nvPr/>
        </p:nvSpPr>
        <p:spPr>
          <a:xfrm>
            <a:off x="3048000" y="324715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034B17B-8CA3-65AC-81AE-CC68296A9C3E}"/>
              </a:ext>
            </a:extLst>
          </p:cNvPr>
          <p:cNvSpPr/>
          <p:nvPr/>
        </p:nvSpPr>
        <p:spPr>
          <a:xfrm>
            <a:off x="6272079" y="4623954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6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31D612C-864D-42BE-0EB5-E22A090026C9}"/>
              </a:ext>
            </a:extLst>
          </p:cNvPr>
          <p:cNvSpPr/>
          <p:nvPr/>
        </p:nvSpPr>
        <p:spPr>
          <a:xfrm>
            <a:off x="7277100" y="3585788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5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6829362-1261-613C-E9D0-51C49733A2BE}"/>
              </a:ext>
            </a:extLst>
          </p:cNvPr>
          <p:cNvSpPr/>
          <p:nvPr/>
        </p:nvSpPr>
        <p:spPr>
          <a:xfrm>
            <a:off x="7220620" y="5034655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2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4D5A11F-D5C9-8A1D-EC91-597368360447}"/>
              </a:ext>
            </a:extLst>
          </p:cNvPr>
          <p:cNvSpPr/>
          <p:nvPr/>
        </p:nvSpPr>
        <p:spPr>
          <a:xfrm>
            <a:off x="5831693" y="4335084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8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2D608FC-9337-6AF9-C8DC-50B57567401A}"/>
              </a:ext>
            </a:extLst>
          </p:cNvPr>
          <p:cNvSpPr/>
          <p:nvPr/>
        </p:nvSpPr>
        <p:spPr>
          <a:xfrm>
            <a:off x="6273814" y="2828765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9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5E77958-8FCE-4E1A-D678-D25A885A7B8E}"/>
              </a:ext>
            </a:extLst>
          </p:cNvPr>
          <p:cNvCxnSpPr>
            <a:cxnSpLocks/>
          </p:cNvCxnSpPr>
          <p:nvPr/>
        </p:nvCxnSpPr>
        <p:spPr>
          <a:xfrm>
            <a:off x="7357767" y="3762362"/>
            <a:ext cx="0" cy="7185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FA51F3BF-CEB1-5872-6056-E5E0C67A4ED9}"/>
              </a:ext>
            </a:extLst>
          </p:cNvPr>
          <p:cNvSpPr/>
          <p:nvPr/>
        </p:nvSpPr>
        <p:spPr>
          <a:xfrm>
            <a:off x="7715951" y="1640474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1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22B7C7A-8DC3-D97C-A3A7-4146D11C7163}"/>
              </a:ext>
            </a:extLst>
          </p:cNvPr>
          <p:cNvCxnSpPr>
            <a:cxnSpLocks/>
            <a:stCxn id="12" idx="2"/>
          </p:cNvCxnSpPr>
          <p:nvPr/>
        </p:nvCxnSpPr>
        <p:spPr>
          <a:xfrm flipH="1" flipV="1">
            <a:off x="6614455" y="4730590"/>
            <a:ext cx="606165" cy="3923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6295027-4CBD-C6FC-2759-FC813FEC2026}"/>
              </a:ext>
            </a:extLst>
          </p:cNvPr>
          <p:cNvCxnSpPr>
            <a:cxnSpLocks/>
            <a:stCxn id="21" idx="2"/>
          </p:cNvCxnSpPr>
          <p:nvPr/>
        </p:nvCxnSpPr>
        <p:spPr>
          <a:xfrm flipH="1">
            <a:off x="7273937" y="1728761"/>
            <a:ext cx="4420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3BD9A3C1-FBA7-0ADB-5328-991025AF3267}"/>
              </a:ext>
            </a:extLst>
          </p:cNvPr>
          <p:cNvSpPr/>
          <p:nvPr/>
        </p:nvSpPr>
        <p:spPr>
          <a:xfrm>
            <a:off x="6506848" y="1900462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4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1E60131-6EC4-9EFF-3899-A895DA3EA263}"/>
              </a:ext>
            </a:extLst>
          </p:cNvPr>
          <p:cNvGrpSpPr/>
          <p:nvPr/>
        </p:nvGrpSpPr>
        <p:grpSpPr>
          <a:xfrm>
            <a:off x="6116685" y="3381894"/>
            <a:ext cx="566737" cy="230832"/>
            <a:chOff x="10306795" y="1873333"/>
            <a:chExt cx="566737" cy="230832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C13317F-02CD-F874-4721-D507C6B8DE8F}"/>
                </a:ext>
              </a:extLst>
            </p:cNvPr>
            <p:cNvSpPr/>
            <p:nvPr/>
          </p:nvSpPr>
          <p:spPr>
            <a:xfrm>
              <a:off x="10501876" y="1905003"/>
              <a:ext cx="176574" cy="17657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Futura Book" pitchFamily="82" charset="0"/>
                </a:rPr>
                <a:t> 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B98188A-58A7-C156-25AB-C0F750CE5EBF}"/>
                </a:ext>
              </a:extLst>
            </p:cNvPr>
            <p:cNvSpPr txBox="1"/>
            <p:nvPr/>
          </p:nvSpPr>
          <p:spPr>
            <a:xfrm>
              <a:off x="10306795" y="1873333"/>
              <a:ext cx="5667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latin typeface="Futura Book" pitchFamily="82" charset="0"/>
                </a:rPr>
                <a:t>10</a:t>
              </a:r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3BD91B97-4CC9-500A-A8C6-CDFEBABCA6A9}"/>
              </a:ext>
            </a:extLst>
          </p:cNvPr>
          <p:cNvSpPr/>
          <p:nvPr/>
        </p:nvSpPr>
        <p:spPr>
          <a:xfrm>
            <a:off x="6273814" y="5134883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5308984-CBF9-3DCD-BC72-F5D3FC55F0A5}"/>
              </a:ext>
            </a:extLst>
          </p:cNvPr>
          <p:cNvSpPr txBox="1"/>
          <p:nvPr/>
        </p:nvSpPr>
        <p:spPr>
          <a:xfrm>
            <a:off x="125340" y="794552"/>
            <a:ext cx="3560842" cy="3624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50" i="1" dirty="0">
                <a:latin typeface="Futura LT Book"/>
              </a:rPr>
              <a:t>Original Scope</a:t>
            </a:r>
          </a:p>
          <a:p>
            <a:pPr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50" dirty="0">
                <a:latin typeface="Futura LT Book"/>
              </a:rPr>
              <a:t>1 – Roof Replacement </a:t>
            </a:r>
          </a:p>
          <a:p>
            <a:pPr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50" dirty="0">
                <a:latin typeface="Futura LT Book"/>
              </a:rPr>
              <a:t>2 – HVAC Replacement</a:t>
            </a:r>
          </a:p>
          <a:p>
            <a:pPr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50" dirty="0">
                <a:latin typeface="Futura LT Book"/>
              </a:rPr>
              <a:t>3 – Flooring and Other Upgrades</a:t>
            </a:r>
          </a:p>
          <a:p>
            <a:pPr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50" dirty="0">
                <a:latin typeface="Futura LT Book"/>
              </a:rPr>
              <a:t>4 – Repurpose Small Gym</a:t>
            </a:r>
          </a:p>
          <a:p>
            <a:pPr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50" dirty="0">
                <a:latin typeface="Futura LT Book"/>
              </a:rPr>
              <a:t>5 – ADA Upgrades</a:t>
            </a:r>
          </a:p>
          <a:p>
            <a:pPr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dirty="0">
              <a:latin typeface="Futura LT Book"/>
            </a:endParaRPr>
          </a:p>
          <a:p>
            <a:pPr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50" i="1" dirty="0">
                <a:latin typeface="Futura LT Book"/>
              </a:rPr>
              <a:t>Additional Scope</a:t>
            </a:r>
          </a:p>
          <a:p>
            <a:pPr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50" dirty="0">
                <a:latin typeface="Futura LT Book"/>
              </a:rPr>
              <a:t>6 – Lobby Addition (1800 SF TOTAL)</a:t>
            </a:r>
          </a:p>
          <a:p>
            <a:pPr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50" dirty="0">
                <a:latin typeface="Futura LT Book"/>
              </a:rPr>
              <a:t>7 – Landscaping and Sitework</a:t>
            </a:r>
          </a:p>
          <a:p>
            <a:pPr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50" dirty="0">
                <a:latin typeface="Futura LT Book"/>
              </a:rPr>
              <a:t>8 – Window Replacement &amp; Daylighting</a:t>
            </a:r>
          </a:p>
          <a:p>
            <a:pPr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50" strike="sngStrike" dirty="0">
                <a:latin typeface="Futura LT Book"/>
              </a:rPr>
              <a:t>9 – Bleacher Addition*</a:t>
            </a:r>
          </a:p>
          <a:p>
            <a:pPr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50" dirty="0">
                <a:latin typeface="Futura LT Book"/>
              </a:rPr>
              <a:t>10 – Lighting Upgrades</a:t>
            </a:r>
          </a:p>
          <a:p>
            <a:pPr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50" dirty="0">
                <a:latin typeface="Futura LT Book"/>
              </a:rPr>
              <a:t>11 – BB Hoop &amp; Equipment</a:t>
            </a:r>
          </a:p>
          <a:p>
            <a:pPr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50" dirty="0">
                <a:latin typeface="Futura LT Book"/>
              </a:rPr>
              <a:t>12 – Replace Finishes</a:t>
            </a:r>
          </a:p>
          <a:p>
            <a:pPr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50" dirty="0">
                <a:latin typeface="Futura LT Book"/>
              </a:rPr>
              <a:t>13 – Enlarge Ticket Booths</a:t>
            </a:r>
          </a:p>
          <a:p>
            <a:pPr defTabSz="944563">
              <a:buSzPct val="100000"/>
              <a:tabLst>
                <a:tab pos="9545638" algn="dec"/>
                <a:tab pos="10399713" algn="dec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50" dirty="0">
                <a:latin typeface="Futura LT Book"/>
              </a:rPr>
              <a:t>14 – Exterior Paint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6346D6D-6BA9-DDC6-9B7E-C3523F621905}"/>
              </a:ext>
            </a:extLst>
          </p:cNvPr>
          <p:cNvCxnSpPr>
            <a:cxnSpLocks/>
          </p:cNvCxnSpPr>
          <p:nvPr/>
        </p:nvCxnSpPr>
        <p:spPr>
          <a:xfrm flipV="1">
            <a:off x="7365387" y="2719026"/>
            <a:ext cx="0" cy="8667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FB887334-AC3F-1B6B-D54D-4704AF190591}"/>
              </a:ext>
            </a:extLst>
          </p:cNvPr>
          <p:cNvSpPr/>
          <p:nvPr/>
        </p:nvSpPr>
        <p:spPr>
          <a:xfrm>
            <a:off x="5410200" y="3512851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5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C5DE016-917A-F0E0-2F57-B370743D6393}"/>
              </a:ext>
            </a:extLst>
          </p:cNvPr>
          <p:cNvCxnSpPr>
            <a:cxnSpLocks/>
          </p:cNvCxnSpPr>
          <p:nvPr/>
        </p:nvCxnSpPr>
        <p:spPr>
          <a:xfrm>
            <a:off x="5490867" y="3689425"/>
            <a:ext cx="0" cy="7185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4752BD0-491A-47FF-FF23-74685F8F98FB}"/>
              </a:ext>
            </a:extLst>
          </p:cNvPr>
          <p:cNvCxnSpPr>
            <a:cxnSpLocks/>
          </p:cNvCxnSpPr>
          <p:nvPr/>
        </p:nvCxnSpPr>
        <p:spPr>
          <a:xfrm flipV="1">
            <a:off x="5498487" y="2646089"/>
            <a:ext cx="0" cy="8667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CB897E0-2854-06D4-4244-70BBAB298DA9}"/>
              </a:ext>
            </a:extLst>
          </p:cNvPr>
          <p:cNvGrpSpPr/>
          <p:nvPr/>
        </p:nvGrpSpPr>
        <p:grpSpPr>
          <a:xfrm>
            <a:off x="6065723" y="4172400"/>
            <a:ext cx="566737" cy="230832"/>
            <a:chOff x="10306795" y="1873333"/>
            <a:chExt cx="566737" cy="230832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0B2C80E2-B5D7-424B-BA78-E657BB2D9F62}"/>
                </a:ext>
              </a:extLst>
            </p:cNvPr>
            <p:cNvSpPr/>
            <p:nvPr/>
          </p:nvSpPr>
          <p:spPr>
            <a:xfrm>
              <a:off x="10501876" y="1905003"/>
              <a:ext cx="176574" cy="17657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Futura Book" pitchFamily="82" charset="0"/>
                </a:rPr>
                <a:t> 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570C624-50BD-B95E-D9AC-96E77430F3B7}"/>
                </a:ext>
              </a:extLst>
            </p:cNvPr>
            <p:cNvSpPr txBox="1"/>
            <p:nvPr/>
          </p:nvSpPr>
          <p:spPr>
            <a:xfrm>
              <a:off x="10306795" y="1873333"/>
              <a:ext cx="5667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latin typeface="Futura Book" pitchFamily="82" charset="0"/>
                </a:rPr>
                <a:t>11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96835D0-3217-5D09-B386-13159B55F451}"/>
              </a:ext>
            </a:extLst>
          </p:cNvPr>
          <p:cNvGrpSpPr/>
          <p:nvPr/>
        </p:nvGrpSpPr>
        <p:grpSpPr>
          <a:xfrm>
            <a:off x="5831292" y="3189767"/>
            <a:ext cx="566737" cy="230832"/>
            <a:chOff x="10306795" y="1873333"/>
            <a:chExt cx="566737" cy="230832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BF113A0-85F3-3E92-9902-D1DB3F5CA0EC}"/>
                </a:ext>
              </a:extLst>
            </p:cNvPr>
            <p:cNvSpPr/>
            <p:nvPr/>
          </p:nvSpPr>
          <p:spPr>
            <a:xfrm>
              <a:off x="10501876" y="1905003"/>
              <a:ext cx="176574" cy="17657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Futura Book" pitchFamily="82" charset="0"/>
                </a:rPr>
                <a:t> 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03F76BB-4DCC-FEA9-1852-8DA2B7E077CF}"/>
                </a:ext>
              </a:extLst>
            </p:cNvPr>
            <p:cNvSpPr txBox="1"/>
            <p:nvPr/>
          </p:nvSpPr>
          <p:spPr>
            <a:xfrm>
              <a:off x="10306795" y="1873333"/>
              <a:ext cx="5667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latin typeface="Futura Book" pitchFamily="82" charset="0"/>
                </a:rPr>
                <a:t>12</a:t>
              </a:r>
            </a:p>
          </p:txBody>
        </p:sp>
      </p:grp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F7268BC-1EBD-15DA-EDB9-C05A3FF93595}"/>
              </a:ext>
            </a:extLst>
          </p:cNvPr>
          <p:cNvCxnSpPr>
            <a:cxnSpLocks/>
          </p:cNvCxnSpPr>
          <p:nvPr/>
        </p:nvCxnSpPr>
        <p:spPr>
          <a:xfrm flipH="1" flipV="1">
            <a:off x="7063292" y="4519150"/>
            <a:ext cx="302095" cy="16674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3B92C43-F499-0878-E026-5E3C6A870BCB}"/>
              </a:ext>
            </a:extLst>
          </p:cNvPr>
          <p:cNvGrpSpPr/>
          <p:nvPr/>
        </p:nvGrpSpPr>
        <p:grpSpPr>
          <a:xfrm>
            <a:off x="7131517" y="4602522"/>
            <a:ext cx="566737" cy="230832"/>
            <a:chOff x="10306795" y="1873333"/>
            <a:chExt cx="566737" cy="230832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585ADBD-C62E-9BA7-CF7B-0102F0C35910}"/>
                </a:ext>
              </a:extLst>
            </p:cNvPr>
            <p:cNvSpPr/>
            <p:nvPr/>
          </p:nvSpPr>
          <p:spPr>
            <a:xfrm>
              <a:off x="10501876" y="1905003"/>
              <a:ext cx="176574" cy="17657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Futura Book" pitchFamily="82" charset="0"/>
                </a:rPr>
                <a:t> 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185A1F5-05A7-A0C7-4720-86F401DAA505}"/>
                </a:ext>
              </a:extLst>
            </p:cNvPr>
            <p:cNvSpPr txBox="1"/>
            <p:nvPr/>
          </p:nvSpPr>
          <p:spPr>
            <a:xfrm>
              <a:off x="10306795" y="1873333"/>
              <a:ext cx="5667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latin typeface="Futura Book" pitchFamily="82" charset="0"/>
                </a:rPr>
                <a:t>13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81403C6-5CA5-BAD2-1161-32D00FE16FCE}"/>
              </a:ext>
            </a:extLst>
          </p:cNvPr>
          <p:cNvGrpSpPr/>
          <p:nvPr/>
        </p:nvGrpSpPr>
        <p:grpSpPr>
          <a:xfrm>
            <a:off x="4886020" y="1594191"/>
            <a:ext cx="566737" cy="230832"/>
            <a:chOff x="10306795" y="1873333"/>
            <a:chExt cx="566737" cy="230832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0FDF138-005F-11C4-A917-161C8A6D342D}"/>
                </a:ext>
              </a:extLst>
            </p:cNvPr>
            <p:cNvSpPr/>
            <p:nvPr/>
          </p:nvSpPr>
          <p:spPr>
            <a:xfrm>
              <a:off x="10501876" y="1905003"/>
              <a:ext cx="176574" cy="17657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Futura Book" pitchFamily="82" charset="0"/>
                </a:rPr>
                <a:t>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7F629AF-837D-DCDB-E27F-AA65165DD9F7}"/>
                </a:ext>
              </a:extLst>
            </p:cNvPr>
            <p:cNvSpPr txBox="1"/>
            <p:nvPr/>
          </p:nvSpPr>
          <p:spPr>
            <a:xfrm>
              <a:off x="10306795" y="1873333"/>
              <a:ext cx="5667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latin typeface="Futura Book" pitchFamily="82" charset="0"/>
                </a:rPr>
                <a:t>14</a:t>
              </a: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AA77C47D-1B2F-52F2-E936-F7A084688FE9}"/>
              </a:ext>
            </a:extLst>
          </p:cNvPr>
          <p:cNvSpPr/>
          <p:nvPr/>
        </p:nvSpPr>
        <p:spPr>
          <a:xfrm>
            <a:off x="6499831" y="3692528"/>
            <a:ext cx="176574" cy="17657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utura Book" pitchFamily="82" charset="0"/>
              </a:rPr>
              <a:t>3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A95B773-B446-706A-E71C-F563EA60A0FF}"/>
              </a:ext>
            </a:extLst>
          </p:cNvPr>
          <p:cNvCxnSpPr>
            <a:cxnSpLocks/>
          </p:cNvCxnSpPr>
          <p:nvPr/>
        </p:nvCxnSpPr>
        <p:spPr>
          <a:xfrm>
            <a:off x="5257675" y="1767628"/>
            <a:ext cx="358469" cy="1646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8" descr="Q:\Marketing-Photographs\QKA Marketing\qkalogo.tif">
            <a:extLst>
              <a:ext uri="{FF2B5EF4-FFF2-40B4-BE49-F238E27FC236}">
                <a16:creationId xmlns:a16="http://schemas.microsoft.com/office/drawing/2014/main" id="{77A69E98-FFB0-44B8-DD03-618FA52184F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14367" y="5886880"/>
            <a:ext cx="905621" cy="90562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9D6610C-B7E0-3C86-E27E-B29B4F944FB8}"/>
              </a:ext>
            </a:extLst>
          </p:cNvPr>
          <p:cNvSpPr/>
          <p:nvPr/>
        </p:nvSpPr>
        <p:spPr>
          <a:xfrm>
            <a:off x="5616144" y="4441001"/>
            <a:ext cx="132194" cy="414367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1B96B6-B93B-AB2B-2050-2452D2C88643}"/>
              </a:ext>
            </a:extLst>
          </p:cNvPr>
          <p:cNvSpPr/>
          <p:nvPr/>
        </p:nvSpPr>
        <p:spPr>
          <a:xfrm>
            <a:off x="6946334" y="4441001"/>
            <a:ext cx="132194" cy="414367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F78C3DF-41ED-E1F8-3AA7-F38C0E9F6BB5}"/>
              </a:ext>
            </a:extLst>
          </p:cNvPr>
          <p:cNvCxnSpPr>
            <a:cxnSpLocks/>
          </p:cNvCxnSpPr>
          <p:nvPr/>
        </p:nvCxnSpPr>
        <p:spPr>
          <a:xfrm>
            <a:off x="6116685" y="2703236"/>
            <a:ext cx="478450" cy="452676"/>
          </a:xfrm>
          <a:prstGeom prst="line">
            <a:avLst/>
          </a:prstGeom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E1BCB01-4A31-B813-DA4F-97F582966899}"/>
              </a:ext>
            </a:extLst>
          </p:cNvPr>
          <p:cNvSpPr txBox="1"/>
          <p:nvPr/>
        </p:nvSpPr>
        <p:spPr>
          <a:xfrm>
            <a:off x="7806452" y="4048723"/>
            <a:ext cx="23837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ADDITIONAL STORAGE</a:t>
            </a:r>
          </a:p>
        </p:txBody>
      </p:sp>
    </p:spTree>
    <p:extLst>
      <p:ext uri="{BB962C8B-B14F-4D97-AF65-F5344CB8AC3E}">
        <p14:creationId xmlns:p14="http://schemas.microsoft.com/office/powerpoint/2010/main" val="548120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>
            <a:extLst>
              <a:ext uri="{FF2B5EF4-FFF2-40B4-BE49-F238E27FC236}">
                <a16:creationId xmlns:a16="http://schemas.microsoft.com/office/drawing/2014/main" id="{F00D7C2D-139A-4901-8CAB-655084157CB7}"/>
              </a:ext>
            </a:extLst>
          </p:cNvPr>
          <p:cNvSpPr txBox="1"/>
          <p:nvPr/>
        </p:nvSpPr>
        <p:spPr>
          <a:xfrm>
            <a:off x="0" y="0"/>
            <a:ext cx="12191996" cy="691112"/>
          </a:xfrm>
          <a:prstGeom prst="rect">
            <a:avLst/>
          </a:prstGeom>
          <a:solidFill>
            <a:srgbClr val="0070C0"/>
          </a:solidFill>
          <a:ln cap="flat"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marL="0" marR="0" lvl="0" indent="0" algn="ctr" defTabSz="6858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spc="600" dirty="0">
                <a:solidFill>
                  <a:srgbClr val="FFFFFF"/>
                </a:solidFill>
                <a:latin typeface="Futura LT Book" pitchFamily="2"/>
              </a:rPr>
              <a:t>PROJECT BUDGET APPROVAL</a:t>
            </a:r>
            <a:endParaRPr lang="en-US" sz="2400" b="0" i="0" u="none" strike="noStrike" kern="1200" cap="none" spc="600" baseline="0" dirty="0">
              <a:solidFill>
                <a:srgbClr val="FFFFFF"/>
              </a:solidFill>
              <a:uFillTx/>
              <a:latin typeface="Futura LT Book" pitchFamily="2"/>
            </a:endParaRPr>
          </a:p>
        </p:txBody>
      </p:sp>
      <p:pic>
        <p:nvPicPr>
          <p:cNvPr id="3" name="Picture 8" descr="Q:\Marketing-Photographs\QKA Marketing\qkalogo.tif">
            <a:extLst>
              <a:ext uri="{FF2B5EF4-FFF2-40B4-BE49-F238E27FC236}">
                <a16:creationId xmlns:a16="http://schemas.microsoft.com/office/drawing/2014/main" id="{B8AB2E53-B748-4BDB-A28F-BA103DA8AB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37395" y="5877744"/>
            <a:ext cx="905621" cy="90562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1AF34B-2C59-4614-520A-8141ED427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53360" y="6506399"/>
            <a:ext cx="469781" cy="276966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36B5421-40C5-898B-8F14-375C7917F8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390" y="6119196"/>
            <a:ext cx="1296289" cy="387203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ADC34FB-2563-FCBC-2C0F-96D469696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867565"/>
              </p:ext>
            </p:extLst>
          </p:nvPr>
        </p:nvGraphicFramePr>
        <p:xfrm>
          <a:off x="937690" y="1387613"/>
          <a:ext cx="9962819" cy="201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523311">
                  <a:extLst>
                    <a:ext uri="{9D8B030D-6E8A-4147-A177-3AD203B41FA5}">
                      <a16:colId xmlns:a16="http://schemas.microsoft.com/office/drawing/2014/main" val="3656523611"/>
                    </a:ext>
                  </a:extLst>
                </a:gridCol>
                <a:gridCol w="890953">
                  <a:extLst>
                    <a:ext uri="{9D8B030D-6E8A-4147-A177-3AD203B41FA5}">
                      <a16:colId xmlns:a16="http://schemas.microsoft.com/office/drawing/2014/main" val="2096129946"/>
                    </a:ext>
                  </a:extLst>
                </a:gridCol>
                <a:gridCol w="4009293">
                  <a:extLst>
                    <a:ext uri="{9D8B030D-6E8A-4147-A177-3AD203B41FA5}">
                      <a16:colId xmlns:a16="http://schemas.microsoft.com/office/drawing/2014/main" val="4102261061"/>
                    </a:ext>
                  </a:extLst>
                </a:gridCol>
                <a:gridCol w="539262">
                  <a:extLst>
                    <a:ext uri="{9D8B030D-6E8A-4147-A177-3AD203B41FA5}">
                      <a16:colId xmlns:a16="http://schemas.microsoft.com/office/drawing/2014/main" val="774383524"/>
                    </a:ext>
                  </a:extLst>
                </a:gridCol>
              </a:tblGrid>
              <a:tr h="19401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Project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Estimated Budgets Presented at 1/27/25 Board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11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MVHS Gymnasium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$17.5M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038729"/>
                  </a:ext>
                </a:extLst>
              </a:tr>
              <a:tr h="356057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LAHS Gymnasium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$13.5M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149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 $31M*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9442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F8801DB-DBDF-C023-2657-5203732BB754}"/>
              </a:ext>
            </a:extLst>
          </p:cNvPr>
          <p:cNvSpPr txBox="1"/>
          <p:nvPr/>
        </p:nvSpPr>
        <p:spPr>
          <a:xfrm>
            <a:off x="1041245" y="4118457"/>
            <a:ext cx="9859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*Budget projections assume a concurrent construction start date of June 2026 </a:t>
            </a:r>
          </a:p>
        </p:txBody>
      </p:sp>
    </p:spTree>
    <p:extLst>
      <p:ext uri="{BB962C8B-B14F-4D97-AF65-F5344CB8AC3E}">
        <p14:creationId xmlns:p14="http://schemas.microsoft.com/office/powerpoint/2010/main" val="622185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>
            <a:extLst>
              <a:ext uri="{FF2B5EF4-FFF2-40B4-BE49-F238E27FC236}">
                <a16:creationId xmlns:a16="http://schemas.microsoft.com/office/drawing/2014/main" id="{F00D7C2D-139A-4901-8CAB-655084157CB7}"/>
              </a:ext>
            </a:extLst>
          </p:cNvPr>
          <p:cNvSpPr txBox="1"/>
          <p:nvPr/>
        </p:nvSpPr>
        <p:spPr>
          <a:xfrm>
            <a:off x="0" y="0"/>
            <a:ext cx="12191996" cy="691112"/>
          </a:xfrm>
          <a:prstGeom prst="rect">
            <a:avLst/>
          </a:prstGeom>
          <a:solidFill>
            <a:srgbClr val="0070C0"/>
          </a:solidFill>
          <a:ln cap="flat"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marL="0" marR="0" lvl="0" indent="0" algn="ctr" defTabSz="6858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spc="600" dirty="0">
                <a:solidFill>
                  <a:srgbClr val="FFFFFF"/>
                </a:solidFill>
                <a:latin typeface="Futura LT Book" pitchFamily="2"/>
              </a:rPr>
              <a:t>MEASURE E</a:t>
            </a:r>
            <a:r>
              <a:rPr lang="en-US" sz="2400" b="0" i="0" u="none" strike="noStrike" kern="1200" cap="none" spc="600" baseline="0" dirty="0">
                <a:solidFill>
                  <a:srgbClr val="FFFFFF"/>
                </a:solidFill>
                <a:uFillTx/>
                <a:latin typeface="Futura LT Book" pitchFamily="2"/>
              </a:rPr>
              <a:t> EXPENDITURE SUMMARY </a:t>
            </a:r>
          </a:p>
        </p:txBody>
      </p:sp>
      <p:pic>
        <p:nvPicPr>
          <p:cNvPr id="3" name="Picture 8" descr="Q:\Marketing-Photographs\QKA Marketing\qkalogo.tif">
            <a:extLst>
              <a:ext uri="{FF2B5EF4-FFF2-40B4-BE49-F238E27FC236}">
                <a16:creationId xmlns:a16="http://schemas.microsoft.com/office/drawing/2014/main" id="{B8AB2E53-B748-4BDB-A28F-BA103DA8AB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37395" y="5877744"/>
            <a:ext cx="905621" cy="90562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1AF34B-2C59-4614-520A-8141ED427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8469" y="6548047"/>
            <a:ext cx="167936" cy="177613"/>
          </a:xfrm>
        </p:spPr>
        <p:txBody>
          <a:bodyPr/>
          <a:lstStyle/>
          <a:p>
            <a:fld id="{02107CDA-D828-451F-9EFC-C1258E663782}" type="slidenum">
              <a:rPr lang="en-US" smtClean="0"/>
              <a:t>6</a:t>
            </a:fld>
            <a:endParaRPr lang="en-US" dirty="0"/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36B5421-40C5-898B-8F14-375C7917F8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390" y="6119196"/>
            <a:ext cx="1296289" cy="387203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ADC34FB-2563-FCBC-2C0F-96D469696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100040"/>
              </p:ext>
            </p:extLst>
          </p:nvPr>
        </p:nvGraphicFramePr>
        <p:xfrm>
          <a:off x="1359956" y="1561897"/>
          <a:ext cx="9033434" cy="17803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72104">
                  <a:extLst>
                    <a:ext uri="{9D8B030D-6E8A-4147-A177-3AD203B41FA5}">
                      <a16:colId xmlns:a16="http://schemas.microsoft.com/office/drawing/2014/main" val="3656523611"/>
                    </a:ext>
                  </a:extLst>
                </a:gridCol>
                <a:gridCol w="368489">
                  <a:extLst>
                    <a:ext uri="{9D8B030D-6E8A-4147-A177-3AD203B41FA5}">
                      <a16:colId xmlns:a16="http://schemas.microsoft.com/office/drawing/2014/main" val="2609106168"/>
                    </a:ext>
                  </a:extLst>
                </a:gridCol>
                <a:gridCol w="4292841">
                  <a:extLst>
                    <a:ext uri="{9D8B030D-6E8A-4147-A177-3AD203B41FA5}">
                      <a16:colId xmlns:a16="http://schemas.microsoft.com/office/drawing/2014/main" val="1983198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119687"/>
                  </a:ext>
                </a:extLst>
              </a:tr>
              <a:tr h="212496">
                <a:tc>
                  <a:txBody>
                    <a:bodyPr/>
                    <a:lstStyle/>
                    <a:p>
                      <a:r>
                        <a:rPr lang="en-US" sz="2400" b="0" dirty="0"/>
                        <a:t>Total Available Funds*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$43,820,000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663821"/>
                  </a:ext>
                </a:extLst>
              </a:tr>
              <a:tr h="2124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/>
                        <a:t>Gym Projects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/>
                        <a:t>$31,000,000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914576"/>
                  </a:ext>
                </a:extLst>
              </a:tr>
              <a:tr h="469712">
                <a:tc>
                  <a:txBody>
                    <a:bodyPr/>
                    <a:lstStyle/>
                    <a:p>
                      <a:r>
                        <a:rPr lang="en-US" sz="2400" b="0" dirty="0"/>
                        <a:t>Remaining Funds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$12,820,000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34070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9D63172-549F-05AE-536F-07EB7EC10DDA}"/>
              </a:ext>
            </a:extLst>
          </p:cNvPr>
          <p:cNvSpPr txBox="1"/>
          <p:nvPr/>
        </p:nvSpPr>
        <p:spPr>
          <a:xfrm>
            <a:off x="1359955" y="5684223"/>
            <a:ext cx="8947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0" i="1" dirty="0"/>
              <a:t>Estimated Potential State Fund Eligibility:   $27M 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21E90C-E377-0C3D-3892-385BAA3BC833}"/>
              </a:ext>
            </a:extLst>
          </p:cNvPr>
          <p:cNvSpPr txBox="1"/>
          <p:nvPr/>
        </p:nvSpPr>
        <p:spPr>
          <a:xfrm>
            <a:off x="1359955" y="3761226"/>
            <a:ext cx="40749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*Remaining Bond Funds: $7,912,000</a:t>
            </a:r>
          </a:p>
          <a:p>
            <a:r>
              <a:rPr lang="en-US" dirty="0"/>
              <a:t>*Total State Funds Received: $35,908,000</a:t>
            </a:r>
          </a:p>
        </p:txBody>
      </p:sp>
    </p:spTree>
    <p:extLst>
      <p:ext uri="{BB962C8B-B14F-4D97-AF65-F5344CB8AC3E}">
        <p14:creationId xmlns:p14="http://schemas.microsoft.com/office/powerpoint/2010/main" val="1499658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7784</TotalTime>
  <Words>371</Words>
  <Application>Microsoft Office PowerPoint</Application>
  <PresentationFormat>Widescreen</PresentationFormat>
  <Paragraphs>119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Futura Book</vt:lpstr>
      <vt:lpstr>Futura LT Book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Omid Azizi</dc:creator>
  <cp:lastModifiedBy>De La Cruz, Daisy</cp:lastModifiedBy>
  <cp:revision>241</cp:revision>
  <dcterms:created xsi:type="dcterms:W3CDTF">2019-09-13T20:17:03Z</dcterms:created>
  <dcterms:modified xsi:type="dcterms:W3CDTF">2025-05-13T16:50:27Z</dcterms:modified>
</cp:coreProperties>
</file>